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8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9" r:id="rId13"/>
    <p:sldId id="270" r:id="rId14"/>
    <p:sldId id="268" r:id="rId15"/>
    <p:sldId id="271" r:id="rId16"/>
    <p:sldId id="272" r:id="rId17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615" autoAdjust="0"/>
    <p:restoredTop sz="86387" autoAdjust="0"/>
  </p:normalViewPr>
  <p:slideViewPr>
    <p:cSldViewPr>
      <p:cViewPr varScale="1">
        <p:scale>
          <a:sx n="61" d="100"/>
          <a:sy n="61" d="100"/>
        </p:scale>
        <p:origin x="-156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2127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481C37-9029-4666-BF60-9C98B028C2D1}" type="datetimeFigureOut">
              <a:rPr lang="pt-BR" smtClean="0"/>
              <a:pPr/>
              <a:t>12/05/2014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A8D733-B061-4DF2-8562-E4487ABEE5D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42258582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9B254-25EA-4949-8BEF-019BA0B56B1B}" type="datetimeFigureOut">
              <a:rPr lang="pt-BR" smtClean="0"/>
              <a:pPr/>
              <a:t>12/05/2014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ABDB3-90C6-4886-9F3A-60DC42ABE57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9B254-25EA-4949-8BEF-019BA0B56B1B}" type="datetimeFigureOut">
              <a:rPr lang="pt-BR" smtClean="0"/>
              <a:pPr/>
              <a:t>12/05/2014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ABDB3-90C6-4886-9F3A-60DC42ABE57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9B254-25EA-4949-8BEF-019BA0B56B1B}" type="datetimeFigureOut">
              <a:rPr lang="pt-BR" smtClean="0"/>
              <a:pPr/>
              <a:t>12/05/2014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ABDB3-90C6-4886-9F3A-60DC42ABE57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9B254-25EA-4949-8BEF-019BA0B56B1B}" type="datetimeFigureOut">
              <a:rPr lang="pt-BR" smtClean="0"/>
              <a:pPr/>
              <a:t>12/05/2014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ABDB3-90C6-4886-9F3A-60DC42ABE57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9B254-25EA-4949-8BEF-019BA0B56B1B}" type="datetimeFigureOut">
              <a:rPr lang="pt-BR" smtClean="0"/>
              <a:pPr/>
              <a:t>12/05/2014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ABDB3-90C6-4886-9F3A-60DC42ABE57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9B254-25EA-4949-8BEF-019BA0B56B1B}" type="datetimeFigureOut">
              <a:rPr lang="pt-BR" smtClean="0"/>
              <a:pPr/>
              <a:t>12/05/2014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ABDB3-90C6-4886-9F3A-60DC42ABE57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9B254-25EA-4949-8BEF-019BA0B56B1B}" type="datetimeFigureOut">
              <a:rPr lang="pt-BR" smtClean="0"/>
              <a:pPr/>
              <a:t>12/05/2014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ABDB3-90C6-4886-9F3A-60DC42ABE57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9B254-25EA-4949-8BEF-019BA0B56B1B}" type="datetimeFigureOut">
              <a:rPr lang="pt-BR" smtClean="0"/>
              <a:pPr/>
              <a:t>12/05/2014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ABDB3-90C6-4886-9F3A-60DC42ABE57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9B254-25EA-4949-8BEF-019BA0B56B1B}" type="datetimeFigureOut">
              <a:rPr lang="pt-BR" smtClean="0"/>
              <a:pPr/>
              <a:t>12/05/2014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ABDB3-90C6-4886-9F3A-60DC42ABE57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9B254-25EA-4949-8BEF-019BA0B56B1B}" type="datetimeFigureOut">
              <a:rPr lang="pt-BR" smtClean="0"/>
              <a:pPr/>
              <a:t>12/05/2014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ABDB3-90C6-4886-9F3A-60DC42ABE572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9B254-25EA-4949-8BEF-019BA0B56B1B}" type="datetimeFigureOut">
              <a:rPr lang="pt-BR" smtClean="0"/>
              <a:pPr/>
              <a:t>12/05/2014</a:t>
            </a:fld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5ABDB3-90C6-4886-9F3A-60DC42ABE572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E25ABDB3-90C6-4886-9F3A-60DC42ABE572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C069B254-25EA-4949-8BEF-019BA0B56B1B}" type="datetimeFigureOut">
              <a:rPr lang="pt-BR" smtClean="0"/>
              <a:pPr/>
              <a:t>12/05/2014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ca.usp.br/propesq/downloads/ebook_II_Propesq_pp.pdf" TargetMode="External"/><Relationship Id="rId2" Type="http://schemas.openxmlformats.org/officeDocument/2006/relationships/hyperlink" Target="http://www.portcom.intercom.org.br/pdfs/52946455478083193761240787107993607226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revistas.pucsp.br/index.php/aurora/article/view/9800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sz="5400" dirty="0"/>
              <a:t>Aula </a:t>
            </a:r>
            <a:r>
              <a:rPr lang="pt-BR" sz="5400" dirty="0" smtClean="0"/>
              <a:t>6</a:t>
            </a:r>
            <a:br>
              <a:rPr lang="pt-BR" sz="5400" dirty="0" smtClean="0"/>
            </a:br>
            <a:r>
              <a:rPr lang="pt-BR" sz="5400" b="1" smtClean="0"/>
              <a:t>Propaganda nos </a:t>
            </a:r>
            <a:br>
              <a:rPr lang="pt-BR" sz="5400" b="1" smtClean="0"/>
            </a:br>
            <a:r>
              <a:rPr lang="pt-BR" sz="5400" b="1" smtClean="0"/>
              <a:t>meios de comunicação </a:t>
            </a:r>
            <a:r>
              <a:rPr lang="pt-BR" sz="5400" b="1" dirty="0" smtClean="0"/>
              <a:t>de massa</a:t>
            </a:r>
            <a:endParaRPr lang="pt-BR" sz="5400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/>
              <a:t>Profa. Dra. Katia </a:t>
            </a:r>
            <a:r>
              <a:rPr lang="pt-BR" dirty="0" err="1"/>
              <a:t>Saisi</a:t>
            </a:r>
            <a:endParaRPr lang="pt-BR" dirty="0"/>
          </a:p>
          <a:p>
            <a:r>
              <a:rPr lang="pt-BR" dirty="0"/>
              <a:t>Planejamento Estratégico de Campanhas Eleitorais</a:t>
            </a:r>
          </a:p>
          <a:p>
            <a:r>
              <a:rPr lang="pt-BR" dirty="0"/>
              <a:t>Instituto do Legislativo Paulista</a:t>
            </a:r>
          </a:p>
        </p:txBody>
      </p:sp>
    </p:spTree>
    <p:extLst>
      <p:ext uri="{BB962C8B-B14F-4D97-AF65-F5344CB8AC3E}">
        <p14:creationId xmlns:p14="http://schemas.microsoft.com/office/powerpoint/2010/main" xmlns="" val="34361507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Características da web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t-BR" dirty="0"/>
              <a:t>C</a:t>
            </a:r>
            <a:r>
              <a:rPr lang="pt-BR" dirty="0" smtClean="0"/>
              <a:t>anal </a:t>
            </a:r>
            <a:r>
              <a:rPr lang="pt-BR" dirty="0"/>
              <a:t>de mobilização e engajamento. </a:t>
            </a:r>
            <a:endParaRPr lang="pt-BR" dirty="0" smtClean="0"/>
          </a:p>
          <a:p>
            <a:r>
              <a:rPr lang="pt-BR" dirty="0" smtClean="0"/>
              <a:t>Conceitos- chave:  </a:t>
            </a:r>
          </a:p>
          <a:p>
            <a:pPr lvl="1"/>
            <a:r>
              <a:rPr lang="pt-BR" b="1" dirty="0" smtClean="0">
                <a:solidFill>
                  <a:schemeClr val="tx2"/>
                </a:solidFill>
              </a:rPr>
              <a:t>Interatividade</a:t>
            </a:r>
            <a:endParaRPr lang="pt-BR" b="1" dirty="0">
              <a:solidFill>
                <a:schemeClr val="tx2"/>
              </a:solidFill>
            </a:endParaRPr>
          </a:p>
          <a:p>
            <a:pPr lvl="1"/>
            <a:r>
              <a:rPr lang="pt-BR" b="1" dirty="0" smtClean="0">
                <a:solidFill>
                  <a:schemeClr val="tx2"/>
                </a:solidFill>
              </a:rPr>
              <a:t>Instantaneidade </a:t>
            </a:r>
            <a:endParaRPr lang="pt-BR" b="1" dirty="0">
              <a:solidFill>
                <a:schemeClr val="tx2"/>
              </a:solidFill>
            </a:endParaRPr>
          </a:p>
          <a:p>
            <a:pPr lvl="1"/>
            <a:r>
              <a:rPr lang="pt-BR" b="1" dirty="0" smtClean="0">
                <a:solidFill>
                  <a:schemeClr val="tx2"/>
                </a:solidFill>
              </a:rPr>
              <a:t>comunicação </a:t>
            </a:r>
            <a:r>
              <a:rPr lang="pt-BR" b="1" dirty="0">
                <a:solidFill>
                  <a:schemeClr val="tx2"/>
                </a:solidFill>
              </a:rPr>
              <a:t>aberta.</a:t>
            </a:r>
          </a:p>
          <a:p>
            <a:r>
              <a:rPr lang="pt-BR" dirty="0"/>
              <a:t>A tecnologia digital também possibilita a vozes − que antes passariam desapercebidas no oceano da grande mídia − adquirirem relevância no processo político. </a:t>
            </a:r>
            <a:endParaRPr lang="pt-BR" dirty="0" smtClean="0"/>
          </a:p>
          <a:p>
            <a:r>
              <a:rPr lang="pt-BR" dirty="0" smtClean="0"/>
              <a:t>Isso </a:t>
            </a:r>
            <a:r>
              <a:rPr lang="pt-BR" dirty="0"/>
              <a:t>tudo deve ser pensado no momento de criar e desenvolver uma campanha política, mesmo que a internet ainda tenha uma abrangência limitada, como é o caso do Brasil, mas que cresce em proporção geométrica a cada dia</a:t>
            </a:r>
            <a:r>
              <a:rPr lang="pt-BR" dirty="0" smtClean="0"/>
              <a:t>.</a:t>
            </a:r>
          </a:p>
          <a:p>
            <a:r>
              <a:rPr lang="pt-BR" dirty="0"/>
              <a:t>Mas como usar os recursos da web e das redes sociais a favor? Tudo vai depender da forma como elaborar o conteúdo dos </a:t>
            </a:r>
            <a:r>
              <a:rPr lang="pt-BR" i="1" dirty="0"/>
              <a:t>posts</a:t>
            </a:r>
            <a:r>
              <a:rPr lang="pt-BR" dirty="0"/>
              <a:t>, a frequência de suas manifestações e a forma como escrever o que tem para dizer na web aos eleitores, cada vez mais ávidos por </a:t>
            </a:r>
            <a:r>
              <a:rPr lang="pt-BR" b="1" dirty="0" smtClean="0"/>
              <a:t>interação (vida de mão dupla)</a:t>
            </a:r>
            <a:r>
              <a:rPr lang="pt-BR" dirty="0" smtClean="0"/>
              <a:t>. </a:t>
            </a:r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269682" y="-27384"/>
            <a:ext cx="2190750" cy="2085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5983890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graphicFrame>
        <p:nvGraphicFramePr>
          <p:cNvPr id="6" name="Espaço Reservado para Conteúd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388097497"/>
              </p:ext>
            </p:extLst>
          </p:nvPr>
        </p:nvGraphicFramePr>
        <p:xfrm>
          <a:off x="457200" y="260649"/>
          <a:ext cx="7620000" cy="61294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82552"/>
                <a:gridCol w="3197448"/>
                <a:gridCol w="2540000"/>
              </a:tblGrid>
              <a:tr h="3600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 kern="1200" dirty="0">
                          <a:solidFill>
                            <a:srgbClr val="FFFFFF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Dúvidas</a:t>
                      </a:r>
                      <a:endParaRPr lang="pt-BR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 kern="1200" dirty="0">
                          <a:solidFill>
                            <a:srgbClr val="FFFFFF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Prós</a:t>
                      </a:r>
                      <a:endParaRPr lang="pt-BR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 kern="1200" dirty="0">
                          <a:solidFill>
                            <a:srgbClr val="FFFFFF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Contras</a:t>
                      </a:r>
                      <a:endParaRPr lang="pt-BR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/>
                </a:tc>
              </a:tr>
              <a:tr h="14972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Posso permitir que meu assessor alimente as redes?</a:t>
                      </a:r>
                      <a:endParaRPr lang="pt-BR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Você terá mais tempo para se dedicar às outras atividades da campanha e o assessor investirá na criação de </a:t>
                      </a:r>
                      <a:r>
                        <a:rPr lang="pt-BR" sz="1400" i="1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posts</a:t>
                      </a:r>
                      <a:r>
                        <a:rPr lang="pt-BR" sz="1400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periódicos para alimentar as redes.</a:t>
                      </a:r>
                      <a:endParaRPr lang="pt-BR" sz="18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Provavelmente vai faltar calor, realidade, já que o autor dos </a:t>
                      </a:r>
                      <a:r>
                        <a:rPr lang="pt-BR" sz="1400" i="1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posts</a:t>
                      </a:r>
                      <a:r>
                        <a:rPr lang="pt-BR" sz="14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não é você. Por mais que o assessor o conheça, nunca conseguirá agir como se estivesse no seu lugar.</a:t>
                      </a:r>
                      <a:endParaRPr lang="pt-BR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/>
                </a:tc>
              </a:tr>
              <a:tr h="19531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Tenho experiência na política. Devo falar sobre as ações que já fiz?</a:t>
                      </a:r>
                      <a:endParaRPr lang="pt-BR" sz="18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Se ao invés de fazer publicidade, você  transformar esse conteúdo em utilidade pública, o sentido da divulgação pode mudar. Perceba a diferença entre falar sobre o que fez e dizer o que as pessoas ganharam com a obra x ou a medida y.</a:t>
                      </a:r>
                      <a:endParaRPr lang="pt-BR" sz="18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A linha do tempo no</a:t>
                      </a:r>
                      <a:endParaRPr lang="pt-BR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Facebook e no Twitter ficará parecendo seu currículo. Expor seus feitos dessa maneira parece antipático e até comercial (eleitoreiro, no mal sentido).</a:t>
                      </a:r>
                      <a:endParaRPr lang="pt-BR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/>
                </a:tc>
              </a:tr>
              <a:tr h="22526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Posso publicar minha agenda política nas redes sociais?</a:t>
                      </a:r>
                      <a:endParaRPr lang="pt-BR" sz="18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A ação vai mostrar que você</a:t>
                      </a:r>
                      <a:endParaRPr lang="pt-BR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trabalha bastante. Lembre-se</a:t>
                      </a:r>
                      <a:endParaRPr lang="pt-BR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sempre de justificar as parcerias e deixe claro o que o cidadão pode ganhar com suas estratégias. Afinal, se você trabalha para o bem estar da população tem que dar satisfação do que faz.</a:t>
                      </a:r>
                      <a:endParaRPr lang="pt-BR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Se a sua </a:t>
                      </a:r>
                      <a:r>
                        <a:rPr lang="pt-BR" sz="1400" i="1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timeline</a:t>
                      </a:r>
                      <a:r>
                        <a:rPr lang="pt-BR" sz="14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só tiver</a:t>
                      </a:r>
                      <a:endParaRPr lang="pt-BR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i="1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posts</a:t>
                      </a:r>
                      <a:r>
                        <a:rPr lang="pt-BR" sz="14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com informações sobre compromissos sociais e políticos, o eleitor vai entender que você está descarregando a agenda, sem se preocupar em interagir.</a:t>
                      </a:r>
                      <a:endParaRPr lang="pt-BR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0983932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graphicFrame>
        <p:nvGraphicFramePr>
          <p:cNvPr id="6" name="Espaço Reservado para Conteúd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896115184"/>
              </p:ext>
            </p:extLst>
          </p:nvPr>
        </p:nvGraphicFramePr>
        <p:xfrm>
          <a:off x="457200" y="260649"/>
          <a:ext cx="7620000" cy="52048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82552"/>
                <a:gridCol w="3197448"/>
                <a:gridCol w="2540000"/>
              </a:tblGrid>
              <a:tr h="3600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 kern="1200" dirty="0">
                          <a:solidFill>
                            <a:srgbClr val="FFFFFF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Dúvidas</a:t>
                      </a:r>
                      <a:endParaRPr lang="pt-BR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 kern="1200" dirty="0">
                          <a:solidFill>
                            <a:srgbClr val="FFFFFF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Prós</a:t>
                      </a:r>
                      <a:endParaRPr lang="pt-BR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 kern="1200" dirty="0">
                          <a:solidFill>
                            <a:srgbClr val="FFFFFF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Contras</a:t>
                      </a:r>
                      <a:endParaRPr lang="pt-BR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/>
                </a:tc>
              </a:tr>
              <a:tr h="14972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Gosto de agir com</a:t>
                      </a:r>
                      <a:endParaRPr lang="pt-BR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transparência e por isso</a:t>
                      </a:r>
                      <a:endParaRPr lang="pt-BR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penso que devo falar tudo o que penso.</a:t>
                      </a:r>
                      <a:endParaRPr lang="pt-BR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A postura ética e transparente é valor muito apreciado pela sociedade, mas alguns cuidados devem ser tomados</a:t>
                      </a:r>
                      <a:endParaRPr lang="pt-BR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para não avançar nos limites que separam a decência da vulgaridade.</a:t>
                      </a:r>
                      <a:endParaRPr lang="pt-BR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Twitter e Facebook não são depósito de letras. Cuide de suas palavras ou vai entrar para a lista dos que cometem gafes</a:t>
                      </a:r>
                      <a:endParaRPr lang="pt-BR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e desagradam o eleitor. Nem</a:t>
                      </a:r>
                      <a:endParaRPr lang="pt-BR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pense em usar palavras de baixo calão ou ofensas.</a:t>
                      </a:r>
                      <a:endParaRPr lang="pt-BR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/>
                </a:tc>
              </a:tr>
              <a:tr h="19531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Eu mesmo crio o conteúdo</a:t>
                      </a:r>
                      <a:endParaRPr lang="pt-BR" sz="14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dos meus posts e me recuso a ter os textos revisados antes da publicação.</a:t>
                      </a:r>
                      <a:endParaRPr lang="pt-BR" sz="14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Se você mesmo alimenta as redes, o conteúdo é genuíno, porque não há nada artificial nesse processo.</a:t>
                      </a:r>
                      <a:endParaRPr lang="pt-BR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Erros grosseiros de português podem contribuir para a perda</a:t>
                      </a:r>
                      <a:endParaRPr lang="pt-BR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da credibilidade de um político. O eleitor busca qualidade e se perceber que você não se preocupa com isso, pode ficar com má impressão de você. O bom mesmo seria fazer um curso de revisão do nosso idioma para não ter dúvidas sobre o quê e como se expressar.</a:t>
                      </a:r>
                      <a:endParaRPr lang="pt-BR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8820840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graphicFrame>
        <p:nvGraphicFramePr>
          <p:cNvPr id="6" name="Espaço Reservado para Conteúd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813589768"/>
              </p:ext>
            </p:extLst>
          </p:nvPr>
        </p:nvGraphicFramePr>
        <p:xfrm>
          <a:off x="457200" y="260649"/>
          <a:ext cx="7620001" cy="56955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82552"/>
                <a:gridCol w="2736304"/>
                <a:gridCol w="3001145"/>
              </a:tblGrid>
              <a:tr h="3600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 kern="1200" dirty="0">
                          <a:solidFill>
                            <a:srgbClr val="FFFFFF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Dúvidas</a:t>
                      </a:r>
                      <a:endParaRPr lang="pt-BR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 kern="1200" dirty="0">
                          <a:solidFill>
                            <a:srgbClr val="FFFFFF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Prós</a:t>
                      </a:r>
                      <a:endParaRPr lang="pt-BR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 kern="1200" dirty="0">
                          <a:solidFill>
                            <a:srgbClr val="FFFFFF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Contras</a:t>
                      </a:r>
                      <a:endParaRPr lang="pt-BR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/>
                </a:tc>
              </a:tr>
              <a:tr h="14972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Sou eu quem alimento as</a:t>
                      </a:r>
                      <a:endParaRPr lang="pt-BR" sz="18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redes, mas não tenho tempo para ficar respondendo menções ou mensagens.</a:t>
                      </a:r>
                      <a:endParaRPr lang="pt-BR" sz="18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De novo a única ação boa nisso é o fato de você mesmo alimentar as redes, mas o </a:t>
                      </a:r>
                      <a:r>
                        <a:rPr lang="pt-BR" sz="1400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fato de </a:t>
                      </a:r>
                      <a:r>
                        <a:rPr lang="pt-BR" sz="14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não responder é totalmente prejudicial.</a:t>
                      </a:r>
                      <a:endParaRPr lang="pt-BR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O que você faz quando alguém telefona; desliga sem atender? E quando tocam a campainha da sua casa? Você finge que não está? Não responder a um post ou</a:t>
                      </a:r>
                      <a:endParaRPr lang="pt-BR" sz="18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mensagem significa o mesmo,</a:t>
                      </a:r>
                      <a:endParaRPr lang="pt-BR" sz="18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ou seja, bater a porta na cara</a:t>
                      </a:r>
                      <a:endParaRPr lang="pt-BR" sz="18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do internauta que busca interação com você. Abrir uma conta no Face ou no Twitter é estratégia para</a:t>
                      </a:r>
                      <a:endParaRPr lang="pt-BR" sz="18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quem se dispõe a criar conteúdo para se aproximar do público e manter essa relação dia após dia.</a:t>
                      </a:r>
                      <a:endParaRPr lang="pt-BR" sz="18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/>
                </a:tc>
              </a:tr>
              <a:tr h="19531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Não interajo com os</a:t>
                      </a:r>
                      <a:endParaRPr lang="pt-BR" sz="18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internautas e por isso não me preocupo com o que andam falando sobre mim.</a:t>
                      </a:r>
                      <a:endParaRPr lang="pt-BR" sz="18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(esse quadrinho vai ficar </a:t>
                      </a:r>
                      <a:r>
                        <a:rPr lang="pt-BR" sz="1400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em branco</a:t>
                      </a:r>
                      <a:r>
                        <a:rPr lang="pt-BR" sz="14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; não há nada </a:t>
                      </a:r>
                      <a:r>
                        <a:rPr lang="pt-BR" sz="1400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de positivo </a:t>
                      </a:r>
                      <a:r>
                        <a:rPr lang="pt-BR" sz="14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nessas ações)</a:t>
                      </a:r>
                      <a:endParaRPr lang="pt-BR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Se não aproveita as mídias digitais para ter contato com os eleitores, o que espera que eles vão fazer no dia da eleição? Sem saber o que</a:t>
                      </a:r>
                      <a:endParaRPr lang="pt-BR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falam a seu respeito não é possível desenvolver as estratégias corretas para divulgar seu nome e suas</a:t>
                      </a:r>
                      <a:endParaRPr lang="pt-BR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propostas políticas.</a:t>
                      </a:r>
                      <a:endParaRPr lang="pt-BR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1082211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Propaganda x </a:t>
            </a:r>
            <a:r>
              <a:rPr lang="pt-BR" b="1" dirty="0" smtClean="0"/>
              <a:t>Jornalismo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t-BR" dirty="0"/>
              <a:t>A imprensa exerce papel fundamental nesse processo, assim como a ciência, as artes, a literatura e a própria política. Os meios de informação são determinantes da constituição dos valores, moral e moda vigentes.</a:t>
            </a:r>
          </a:p>
          <a:p>
            <a:r>
              <a:rPr lang="pt-BR" dirty="0" smtClean="0"/>
              <a:t>Ao </a:t>
            </a:r>
            <a:r>
              <a:rPr lang="pt-BR" dirty="0"/>
              <a:t>lado da propaganda propriamente dita, cabe aos candidatos conseguirem divulgar suas ideias e propostas também no espaço jornalístico dos meios de comunicação, na forma de matérias, entrevistas, artigos e notas em colunas. Ou seja, pela obtenção de mídia espontânea</a:t>
            </a:r>
            <a:r>
              <a:rPr lang="pt-BR" dirty="0" smtClean="0"/>
              <a:t>.</a:t>
            </a:r>
          </a:p>
          <a:p>
            <a:r>
              <a:rPr lang="pt-BR" b="1" dirty="0" smtClean="0"/>
              <a:t>Vantagens do jornalismo:</a:t>
            </a:r>
          </a:p>
          <a:p>
            <a:pPr lvl="1"/>
            <a:r>
              <a:rPr lang="pt-BR" dirty="0" smtClean="0"/>
              <a:t>Custo</a:t>
            </a:r>
            <a:endParaRPr lang="pt-BR" dirty="0"/>
          </a:p>
          <a:p>
            <a:pPr lvl="1"/>
            <a:r>
              <a:rPr lang="pt-BR" dirty="0"/>
              <a:t>Credibilidade</a:t>
            </a:r>
          </a:p>
          <a:p>
            <a:pPr lvl="1"/>
            <a:r>
              <a:rPr lang="pt-BR" dirty="0"/>
              <a:t>Eficácia</a:t>
            </a:r>
          </a:p>
          <a:p>
            <a:r>
              <a:rPr lang="pt-BR" b="1" dirty="0"/>
              <a:t>Vantagens da propaganda:</a:t>
            </a:r>
          </a:p>
          <a:p>
            <a:pPr lvl="1"/>
            <a:r>
              <a:rPr lang="pt-BR" dirty="0"/>
              <a:t>Controle absoluto sobre a mensagem (não depende do relacionamento com o veículo)</a:t>
            </a:r>
          </a:p>
          <a:p>
            <a:pPr lvl="1"/>
            <a:r>
              <a:rPr lang="pt-BR" dirty="0"/>
              <a:t>Permite o emprego de recursos diversos para reforçar criativamente a mensagem</a:t>
            </a:r>
            <a:r>
              <a:rPr lang="pt-BR" dirty="0" smtClean="0"/>
              <a:t>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25511742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014087674"/>
              </p:ext>
            </p:extLst>
          </p:nvPr>
        </p:nvGraphicFramePr>
        <p:xfrm>
          <a:off x="457200" y="332656"/>
          <a:ext cx="7620000" cy="64021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20000"/>
              </a:tblGrid>
              <a:tr h="798092">
                <a:tc>
                  <a:txBody>
                    <a:bodyPr/>
                    <a:lstStyle/>
                    <a:p>
                      <a:r>
                        <a:rPr lang="pt-BR" sz="3600" dirty="0" smtClean="0">
                          <a:latin typeface="+mn-lt"/>
                        </a:rPr>
                        <a:t>Papel da assessoria de imprensa</a:t>
                      </a:r>
                      <a:endParaRPr lang="pt-BR" sz="3600" dirty="0">
                        <a:latin typeface="+mn-lt"/>
                      </a:endParaRPr>
                    </a:p>
                  </a:txBody>
                  <a:tcPr/>
                </a:tc>
              </a:tr>
              <a:tr h="1377975">
                <a:tc>
                  <a:txBody>
                    <a:bodyPr/>
                    <a:lstStyle/>
                    <a:p>
                      <a:pPr marL="179705"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160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O relacionamento com os veículos de comunicação social, abastecendo-os com informações relativas ao assessorado (através de release, press-kits, sugestões de pautas e outros produtos), intermediando as relações de ambos e atendendo às solicitações dos jornalistas de quaisquer órgãos de imprensa.</a:t>
                      </a:r>
                      <a:endParaRPr lang="pt-BR" sz="12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28335">
                <a:tc>
                  <a:txBody>
                    <a:bodyPr/>
                    <a:lstStyle/>
                    <a:p>
                      <a:pPr marL="179705"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160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O controle e arquivo de informações sobre o assessorado divulgadas nos meios de comunicação, bem como avaliação de dados provenientes do exterior da organização que possam interessar aos seus dirigentes.</a:t>
                      </a:r>
                      <a:endParaRPr lang="pt-BR" sz="12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28335">
                <a:tc>
                  <a:txBody>
                    <a:bodyPr/>
                    <a:lstStyle/>
                    <a:p>
                      <a:pPr marL="179705"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16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A organização e constante atualização do </a:t>
                      </a:r>
                      <a:r>
                        <a:rPr lang="pt-BR" sz="1600" i="1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mailing-</a:t>
                      </a:r>
                      <a:r>
                        <a:rPr lang="pt-BR" sz="1600" i="1" dirty="0" err="1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list</a:t>
                      </a:r>
                      <a:r>
                        <a:rPr lang="pt-BR" sz="16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(relação de veículos de comunicação, com nomes de diretores e editores, endereço, telefone, fax, e-mail, site, e outras informações).</a:t>
                      </a:r>
                      <a:endParaRPr lang="pt-BR" sz="12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28335">
                <a:tc>
                  <a:txBody>
                    <a:bodyPr/>
                    <a:lstStyle/>
                    <a:p>
                      <a:pPr marL="179705"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160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A edição dos periódicos destinados a públicos externo e interno (boletins, revistas ou jornais), ou seja, que utilizam a linguagem jornalística (não é propaganda ou veículo promocional).</a:t>
                      </a:r>
                      <a:endParaRPr lang="pt-BR" sz="12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78695">
                <a:tc>
                  <a:txBody>
                    <a:bodyPr/>
                    <a:lstStyle/>
                    <a:p>
                      <a:pPr marL="179705"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160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A elaboração de outros produtos jornalísticos, como fotografias, vídeos, programas de rádio ou de televisão de caráter jornalístico.</a:t>
                      </a:r>
                      <a:endParaRPr lang="pt-BR" sz="12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62387">
                <a:tc>
                  <a:txBody>
                    <a:bodyPr/>
                    <a:lstStyle/>
                    <a:p>
                      <a:pPr marL="179705"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16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A participação na definição de estratégias de comunicação.</a:t>
                      </a:r>
                      <a:endParaRPr lang="pt-BR" sz="12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8910566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4000" b="1" dirty="0" smtClean="0"/>
              <a:t>Análises de campanhas eleitorais</a:t>
            </a:r>
            <a:endParaRPr lang="pt-BR" sz="40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pt-BR" b="1" dirty="0" smtClean="0"/>
              <a:t>Os sentidos da </a:t>
            </a:r>
            <a:r>
              <a:rPr lang="pt-BR" b="1" i="1" dirty="0" smtClean="0"/>
              <a:t>mudança</a:t>
            </a:r>
            <a:r>
              <a:rPr lang="pt-BR" b="1" dirty="0" smtClean="0"/>
              <a:t> na campanha eleitoral de 2002</a:t>
            </a:r>
          </a:p>
          <a:p>
            <a:pPr marL="114300" indent="0">
              <a:buNone/>
            </a:pPr>
            <a:r>
              <a:rPr lang="pt-BR" dirty="0" smtClean="0">
                <a:hlinkClick r:id="rId2"/>
              </a:rPr>
              <a:t>http</a:t>
            </a:r>
            <a:r>
              <a:rPr lang="pt-BR" dirty="0">
                <a:hlinkClick r:id="rId2"/>
              </a:rPr>
              <a:t>://</a:t>
            </a:r>
            <a:r>
              <a:rPr lang="pt-BR" dirty="0" smtClean="0">
                <a:hlinkClick r:id="rId2"/>
              </a:rPr>
              <a:t>www.portcom.intercom.org.br/pdfs/52946455478083193761240787107993607226.pdf</a:t>
            </a:r>
            <a:endParaRPr lang="pt-BR" dirty="0" smtClean="0"/>
          </a:p>
          <a:p>
            <a:pPr marL="114300" indent="0" fontAlgn="ctr">
              <a:buNone/>
            </a:pPr>
            <a:endParaRPr lang="pt-BR" b="1" dirty="0" smtClean="0"/>
          </a:p>
          <a:p>
            <a:pPr marL="114300" indent="0" fontAlgn="ctr">
              <a:buNone/>
            </a:pPr>
            <a:r>
              <a:rPr lang="pt-BR" b="1" dirty="0" smtClean="0"/>
              <a:t>Propaganda </a:t>
            </a:r>
            <a:r>
              <a:rPr lang="pt-BR" b="1" dirty="0"/>
              <a:t>eleitoral televisiva no Brasil: a campanha presidencial em </a:t>
            </a:r>
            <a:r>
              <a:rPr lang="pt-BR" b="1" dirty="0" smtClean="0"/>
              <a:t>2010 (pág. 942 a 957)</a:t>
            </a:r>
            <a:endParaRPr lang="pt-BR" b="1" dirty="0"/>
          </a:p>
          <a:p>
            <a:pPr marL="114300" indent="0" fontAlgn="ctr">
              <a:buNone/>
            </a:pPr>
            <a:r>
              <a:rPr lang="pt-BR" dirty="0">
                <a:hlinkClick r:id="rId3"/>
              </a:rPr>
              <a:t>http://www.eca.usp.br/propesq/downloads/ebook_II_Propesq_pp.pdf</a:t>
            </a:r>
            <a:endParaRPr lang="pt-BR" dirty="0"/>
          </a:p>
          <a:p>
            <a:pPr marL="114300" indent="0">
              <a:buNone/>
            </a:pPr>
            <a:endParaRPr lang="pt-BR" b="1" dirty="0" smtClean="0"/>
          </a:p>
          <a:p>
            <a:pPr marL="114300" indent="0">
              <a:buNone/>
            </a:pPr>
            <a:r>
              <a:rPr lang="pt-BR" b="1" dirty="0" smtClean="0"/>
              <a:t>Marcos jurídicos das campanhas eleitorais na América Latina</a:t>
            </a:r>
          </a:p>
          <a:p>
            <a:pPr marL="114300" indent="0" fontAlgn="ctr">
              <a:buNone/>
            </a:pPr>
            <a:r>
              <a:rPr lang="pt-BR" dirty="0">
                <a:hlinkClick r:id="rId4"/>
              </a:rPr>
              <a:t>http://revistas.pucsp.br/index.php/aurora/article/view/9800</a:t>
            </a: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xmlns="" val="2764618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A hora do </a:t>
            </a:r>
            <a:r>
              <a:rPr lang="pt-BR" b="1" dirty="0" smtClean="0"/>
              <a:t>show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 smtClean="0"/>
              <a:t>Como vimos, </a:t>
            </a:r>
            <a:r>
              <a:rPr lang="pt-BR" dirty="0"/>
              <a:t>conhecer a mente do eleitor e o cenário em que se dará a disputa é fundamental para a formatação de uma comunicação dirigida, que respeite as especificidades de cada público.</a:t>
            </a:r>
          </a:p>
          <a:p>
            <a:r>
              <a:rPr lang="pt-BR" dirty="0"/>
              <a:t>A partir da interpretação dos dados coletados, inicia-se o trabalho de posicionamento da candidatura definindo-se os eixos principais da </a:t>
            </a:r>
            <a:r>
              <a:rPr lang="pt-BR" dirty="0" smtClean="0"/>
              <a:t>campanha. </a:t>
            </a:r>
          </a:p>
          <a:p>
            <a:r>
              <a:rPr lang="pt-BR" dirty="0" smtClean="0"/>
              <a:t>Ponto </a:t>
            </a:r>
            <a:r>
              <a:rPr lang="pt-BR" dirty="0"/>
              <a:t>programático </a:t>
            </a:r>
            <a:r>
              <a:rPr lang="pt-BR" dirty="0" smtClean="0"/>
              <a:t>principal: é </a:t>
            </a:r>
            <a:r>
              <a:rPr lang="pt-BR" dirty="0"/>
              <a:t>o diferencial, aquilo que distingue o candidato dos demais concorrentes. </a:t>
            </a:r>
            <a:endParaRPr lang="pt-BR" dirty="0" smtClean="0"/>
          </a:p>
          <a:p>
            <a:r>
              <a:rPr lang="pt-BR" dirty="0" smtClean="0"/>
              <a:t>Define-se </a:t>
            </a:r>
            <a:r>
              <a:rPr lang="pt-BR" dirty="0"/>
              <a:t>ainda o slogan, o jingle e o eixo central das peças eletrônicas, digitais e dos materiais gráficos.</a:t>
            </a:r>
          </a:p>
          <a:p>
            <a:r>
              <a:rPr lang="pt-BR" dirty="0"/>
              <a:t>Sempre respeitando as especificidades de cada público no que se refere à linguagem, todos os materiais de comunicação produzidos, sejam eles impressos, eletrônicos ou digitais, </a:t>
            </a:r>
            <a:r>
              <a:rPr lang="pt-BR" dirty="0" smtClean="0"/>
              <a:t>deverão cumprir </a:t>
            </a:r>
            <a:r>
              <a:rPr lang="pt-BR" dirty="0"/>
              <a:t>sua função de conquistar o voto a partir da argumentação clara e persuasiva para que a mensagem possa tocar o coração e a mente do eleitor</a:t>
            </a:r>
            <a:r>
              <a:rPr lang="pt-BR" dirty="0" smtClean="0"/>
              <a:t>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6239495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Problemas e desafios</a:t>
            </a:r>
            <a:endParaRPr lang="pt-BR" b="1" dirty="0"/>
          </a:p>
        </p:txBody>
      </p:sp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b="1" dirty="0" smtClean="0"/>
              <a:t>Excesso </a:t>
            </a:r>
            <a:r>
              <a:rPr lang="pt-BR" b="1" dirty="0"/>
              <a:t>de estímulos, que conduzem à poluição </a:t>
            </a:r>
            <a:r>
              <a:rPr lang="pt-BR" b="1" dirty="0" smtClean="0"/>
              <a:t>visual</a:t>
            </a:r>
            <a:r>
              <a:rPr lang="pt-BR" dirty="0" smtClean="0"/>
              <a:t>:  usar </a:t>
            </a:r>
            <a:r>
              <a:rPr lang="pt-BR" dirty="0"/>
              <a:t>produtos que, por serem pouco utilizados em campanhas eleitorais, conquistem espaços originais na mente dos eleitores. </a:t>
            </a:r>
            <a:endParaRPr lang="pt-BR" dirty="0" smtClean="0"/>
          </a:p>
          <a:p>
            <a:r>
              <a:rPr lang="pt-BR" b="1" dirty="0" smtClean="0"/>
              <a:t>Qualidade </a:t>
            </a:r>
            <a:r>
              <a:rPr lang="pt-BR" b="1" dirty="0"/>
              <a:t>dos </a:t>
            </a:r>
            <a:r>
              <a:rPr lang="pt-BR" b="1" dirty="0" smtClean="0"/>
              <a:t>produtos</a:t>
            </a:r>
            <a:r>
              <a:rPr lang="pt-BR" dirty="0" smtClean="0"/>
              <a:t>: o </a:t>
            </a:r>
            <a:r>
              <a:rPr lang="pt-BR" dirty="0"/>
              <a:t>nome, a marca e a foto do candidato só devem aparecer em peças que o valorizem. 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O </a:t>
            </a:r>
            <a:r>
              <a:rPr lang="pt-BR" dirty="0"/>
              <a:t>candidato não é modelo profissional, mas seu material deve ser muito bem confeccionado, impondo o respeito e mostrando seus atributos</a:t>
            </a:r>
            <a:r>
              <a:rPr lang="pt-BR" dirty="0" smtClean="0"/>
              <a:t>.</a:t>
            </a:r>
          </a:p>
          <a:p>
            <a:r>
              <a:rPr lang="pt-BR" b="1" dirty="0" smtClean="0"/>
              <a:t>Limitações e restrições:</a:t>
            </a:r>
            <a:r>
              <a:rPr lang="pt-BR" dirty="0" smtClean="0"/>
              <a:t> </a:t>
            </a:r>
            <a:br>
              <a:rPr lang="pt-BR" dirty="0" smtClean="0"/>
            </a:br>
            <a:r>
              <a:rPr lang="pt-BR" dirty="0" smtClean="0"/>
              <a:t>legislação varia a cada pleito:</a:t>
            </a:r>
          </a:p>
          <a:p>
            <a:pPr lvl="1"/>
            <a:r>
              <a:rPr lang="pt-BR" dirty="0" smtClean="0"/>
              <a:t>Manual</a:t>
            </a:r>
          </a:p>
          <a:p>
            <a:pPr lvl="1"/>
            <a:r>
              <a:rPr lang="pt-BR" dirty="0" smtClean="0"/>
              <a:t>Vídeo resumo</a:t>
            </a:r>
            <a:br>
              <a:rPr lang="pt-BR" dirty="0" smtClean="0"/>
            </a:br>
            <a:endParaRPr lang="pt-BR" dirty="0"/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222057" y="4837509"/>
            <a:ext cx="2238375" cy="2047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2026759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Legislação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t-BR" b="1" dirty="0" smtClean="0"/>
              <a:t>Período</a:t>
            </a:r>
            <a:r>
              <a:rPr lang="pt-BR" dirty="0" smtClean="0"/>
              <a:t>: 3 meses antes até a véspera.</a:t>
            </a:r>
          </a:p>
          <a:p>
            <a:r>
              <a:rPr lang="pt-BR" b="1" dirty="0" smtClean="0"/>
              <a:t>O que pode e o que não pode</a:t>
            </a:r>
            <a:r>
              <a:rPr lang="pt-BR" dirty="0" smtClean="0"/>
              <a:t>: legislação para cada pleito.</a:t>
            </a:r>
          </a:p>
          <a:p>
            <a:r>
              <a:rPr lang="pt-BR" b="1" dirty="0" smtClean="0"/>
              <a:t>Propaganda em jornais </a:t>
            </a:r>
            <a:r>
              <a:rPr lang="pt-BR" b="1" dirty="0"/>
              <a:t>e </a:t>
            </a:r>
            <a:r>
              <a:rPr lang="pt-BR" b="1" dirty="0" smtClean="0"/>
              <a:t>revistas</a:t>
            </a:r>
            <a:r>
              <a:rPr lang="pt-BR" dirty="0" smtClean="0"/>
              <a:t>:  </a:t>
            </a:r>
            <a:r>
              <a:rPr lang="pt-BR" dirty="0"/>
              <a:t>Toda a propaganda eleitoral divulgada nos jornais e revistas deve ser </a:t>
            </a:r>
            <a:r>
              <a:rPr lang="pt-BR" b="1" dirty="0"/>
              <a:t>paga</a:t>
            </a:r>
            <a:r>
              <a:rPr lang="pt-BR" dirty="0"/>
              <a:t>.</a:t>
            </a:r>
          </a:p>
          <a:p>
            <a:r>
              <a:rPr lang="pt-BR" dirty="0" smtClean="0"/>
              <a:t>Limite </a:t>
            </a:r>
            <a:r>
              <a:rPr lang="pt-BR" dirty="0"/>
              <a:t>de até 10 (dez) anúncios por veiculo, para cada candidato, em datas diversas.</a:t>
            </a:r>
          </a:p>
          <a:p>
            <a:r>
              <a:rPr lang="pt-BR" dirty="0" smtClean="0"/>
              <a:t>Deverá </a:t>
            </a:r>
            <a:r>
              <a:rPr lang="pt-BR" dirty="0"/>
              <a:t>constar no anúncio, de forma visível, o valor pago pela publicação. </a:t>
            </a:r>
            <a:r>
              <a:rPr lang="pt-BR" dirty="0" smtClean="0"/>
              <a:t>Multa: entre </a:t>
            </a:r>
            <a:r>
              <a:rPr lang="pt-BR" dirty="0"/>
              <a:t>R$ 1.000,00 e R$ 10.000,00, ou valor pago pelo anúncio, se este for maior.</a:t>
            </a:r>
          </a:p>
          <a:p>
            <a:r>
              <a:rPr lang="pt-BR" b="1" dirty="0" smtClean="0"/>
              <a:t>Tamanho</a:t>
            </a:r>
            <a:r>
              <a:rPr lang="pt-BR" dirty="0" smtClean="0"/>
              <a:t>:</a:t>
            </a:r>
            <a:endParaRPr lang="pt-BR" dirty="0"/>
          </a:p>
          <a:p>
            <a:pPr lvl="1"/>
            <a:r>
              <a:rPr lang="pt-BR" dirty="0"/>
              <a:t>1/8 para página de jornal padrão;</a:t>
            </a:r>
          </a:p>
          <a:p>
            <a:pPr lvl="1"/>
            <a:r>
              <a:rPr lang="pt-BR" dirty="0"/>
              <a:t>¼ para página de revista ou </a:t>
            </a:r>
            <a:r>
              <a:rPr lang="pt-BR" dirty="0" err="1"/>
              <a:t>tablóide</a:t>
            </a:r>
            <a:r>
              <a:rPr lang="pt-BR" dirty="0"/>
              <a:t>.</a:t>
            </a:r>
          </a:p>
          <a:p>
            <a:r>
              <a:rPr lang="pt-BR" dirty="0"/>
              <a:t>É PERMITIDA a divulgação de opinião favorável a candidato, a partido político ou a coligação pela imprensa escrita através de </a:t>
            </a:r>
            <a:r>
              <a:rPr lang="pt-BR" b="1" dirty="0"/>
              <a:t>matérias jornalísticas</a:t>
            </a:r>
            <a:r>
              <a:rPr lang="pt-BR" dirty="0"/>
              <a:t>, desde que não seja matéria paga. porém, os excessos e abusos serão investigados e punidos nos termos do artigo 22, da Lei Complementar nº </a:t>
            </a:r>
            <a:r>
              <a:rPr lang="pt-BR" dirty="0" smtClean="0"/>
              <a:t>64/90).</a:t>
            </a:r>
            <a:endParaRPr lang="pt-BR" dirty="0"/>
          </a:p>
          <a:p>
            <a:r>
              <a:rPr lang="pt-BR" dirty="0"/>
              <a:t>É autorizada a reprodução virtual das páginas do jornal impresso na internet, desde que seja feita no sítio do próprio jornal, independentemente do seu conteúdo, devendo ser respeitado integralmente o formato gráfico e o conteúdo editorial da versão impressa, atendido, nesta hipótese, o disposto no caput deste artigo.</a:t>
            </a:r>
          </a:p>
        </p:txBody>
      </p:sp>
    </p:spTree>
    <p:extLst>
      <p:ext uri="{BB962C8B-B14F-4D97-AF65-F5344CB8AC3E}">
        <p14:creationId xmlns:p14="http://schemas.microsoft.com/office/powerpoint/2010/main" xmlns="" val="30186176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200" b="1" dirty="0"/>
              <a:t>Horário Gratuito da </a:t>
            </a:r>
            <a:r>
              <a:rPr lang="pt-BR" sz="3200" b="1" dirty="0" smtClean="0"/>
              <a:t/>
            </a:r>
            <a:br>
              <a:rPr lang="pt-BR" sz="3200" b="1" dirty="0" smtClean="0"/>
            </a:br>
            <a:r>
              <a:rPr lang="pt-BR" sz="3200" b="1" dirty="0" smtClean="0"/>
              <a:t>Propaganda Eleitoral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733550"/>
            <a:ext cx="7620000" cy="5007818"/>
          </a:xfrm>
        </p:spPr>
        <p:txBody>
          <a:bodyPr>
            <a:normAutofit fontScale="85000" lnSpcReduction="20000"/>
          </a:bodyPr>
          <a:lstStyle/>
          <a:p>
            <a:r>
              <a:rPr lang="pt-BR" dirty="0"/>
              <a:t>O ponto alto de qualquer campanha no Brasil é o início do horário gratuito de propaganda eleitoral, que geralmente ocorre um mês e meio antes do pleito e se estende até três dias antes das eleições. </a:t>
            </a:r>
            <a:endParaRPr lang="pt-BR" dirty="0" smtClean="0"/>
          </a:p>
          <a:p>
            <a:r>
              <a:rPr lang="pt-BR" dirty="0" smtClean="0"/>
              <a:t>É </a:t>
            </a:r>
            <a:r>
              <a:rPr lang="pt-BR" dirty="0"/>
              <a:t>quando de fato a campanha acontece e os eleitores despertam para “hora da política</a:t>
            </a:r>
            <a:r>
              <a:rPr lang="pt-BR" dirty="0" smtClean="0"/>
              <a:t>”.</a:t>
            </a:r>
          </a:p>
          <a:p>
            <a:r>
              <a:rPr lang="pt-BR" dirty="0" smtClean="0"/>
              <a:t>Demandas atendidas:</a:t>
            </a:r>
          </a:p>
          <a:p>
            <a:pPr lvl="1"/>
            <a:r>
              <a:rPr lang="pt-BR" dirty="0" smtClean="0"/>
              <a:t>Prover </a:t>
            </a:r>
            <a:r>
              <a:rPr lang="pt-BR" dirty="0"/>
              <a:t>o eleitor de </a:t>
            </a:r>
            <a:r>
              <a:rPr lang="pt-BR" b="1" dirty="0"/>
              <a:t>informações seguras para que possa decidir o voto</a:t>
            </a:r>
            <a:r>
              <a:rPr lang="pt-BR" dirty="0"/>
              <a:t>, diminuindo a incerteza que caracteriza a decisão eleitoral.  </a:t>
            </a:r>
            <a:endParaRPr lang="pt-BR" dirty="0" smtClean="0"/>
          </a:p>
          <a:p>
            <a:pPr lvl="1"/>
            <a:r>
              <a:rPr lang="pt-BR" dirty="0" smtClean="0"/>
              <a:t>Satisfazer </a:t>
            </a:r>
            <a:r>
              <a:rPr lang="pt-BR" dirty="0"/>
              <a:t>uma </a:t>
            </a:r>
            <a:r>
              <a:rPr lang="pt-BR" b="1" dirty="0"/>
              <a:t>demanda cognitiva </a:t>
            </a:r>
            <a:r>
              <a:rPr lang="pt-BR" dirty="0"/>
              <a:t>que está intimamente relacionada à necessidade de integração interna.</a:t>
            </a:r>
          </a:p>
          <a:p>
            <a:pPr lvl="1"/>
            <a:r>
              <a:rPr lang="pt-BR" dirty="0" smtClean="0"/>
              <a:t>Suprir uma necessidade </a:t>
            </a:r>
            <a:r>
              <a:rPr lang="pt-BR" dirty="0"/>
              <a:t>de </a:t>
            </a:r>
            <a:r>
              <a:rPr lang="pt-BR" b="1" dirty="0"/>
              <a:t>segurança e estabilidade emocional</a:t>
            </a:r>
            <a:r>
              <a:rPr lang="pt-BR" dirty="0"/>
              <a:t>, pelo incremento da credibilidade em relação aos candidatos, obtido com o conhecimento adquirido e maior compreensão do cenário. </a:t>
            </a:r>
            <a:endParaRPr lang="pt-BR" dirty="0" smtClean="0"/>
          </a:p>
          <a:p>
            <a:pPr lvl="1"/>
            <a:r>
              <a:rPr lang="pt-BR" dirty="0" smtClean="0"/>
              <a:t>Aumentar a  </a:t>
            </a:r>
            <a:r>
              <a:rPr lang="pt-BR" dirty="0"/>
              <a:t>confiança e a segurança despertadas pelos candidatos </a:t>
            </a:r>
            <a:r>
              <a:rPr lang="pt-BR" dirty="0" smtClean="0"/>
              <a:t> pela garantia </a:t>
            </a:r>
            <a:r>
              <a:rPr lang="pt-BR" dirty="0"/>
              <a:t>percebida em relação às realizações futuras. Ganham, portanto, relevância as características pessoais dos candidatos.</a:t>
            </a:r>
          </a:p>
          <a:p>
            <a:pPr lvl="1"/>
            <a:r>
              <a:rPr lang="pt-BR" dirty="0"/>
              <a:t>Outra demanda da audiência é por reforços da </a:t>
            </a:r>
            <a:r>
              <a:rPr lang="pt-BR" b="1" dirty="0"/>
              <a:t>experiência estética e emotiva</a:t>
            </a:r>
            <a:r>
              <a:rPr lang="pt-BR" dirty="0"/>
              <a:t>. Ainda que os eleitores não esperem encontrar beleza e emoção nos programas, esses itens, quando presentes na propaganda, têm efeito persuasivo, uma vez que ativam e retêm sua atenção, deixando-os mais receptivos e menos críticos às mensagens</a:t>
            </a:r>
            <a:r>
              <a:rPr lang="pt-BR" dirty="0" smtClean="0"/>
              <a:t>.</a:t>
            </a:r>
            <a:endParaRPr lang="pt-BR" dirty="0"/>
          </a:p>
          <a:p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535861" y="0"/>
            <a:ext cx="2638425" cy="1733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0362659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051720" y="274638"/>
            <a:ext cx="6025480" cy="1143000"/>
          </a:xfrm>
        </p:spPr>
        <p:txBody>
          <a:bodyPr/>
          <a:lstStyle/>
          <a:p>
            <a:r>
              <a:rPr lang="pt-BR" b="1" dirty="0"/>
              <a:t>Importância da </a:t>
            </a:r>
            <a:r>
              <a:rPr lang="pt-BR" b="1" dirty="0" smtClean="0"/>
              <a:t>TV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2116236"/>
            <a:ext cx="7620000" cy="4284564"/>
          </a:xfrm>
        </p:spPr>
        <p:txBody>
          <a:bodyPr>
            <a:normAutofit fontScale="85000" lnSpcReduction="20000"/>
          </a:bodyPr>
          <a:lstStyle/>
          <a:p>
            <a:r>
              <a:rPr lang="pt-BR" dirty="0"/>
              <a:t>A televisão é ainda hoje o veículo de comunicação mais popular do Brasil, pois atinge todas as camadas sociais em todas as regiões do país. </a:t>
            </a:r>
          </a:p>
          <a:p>
            <a:r>
              <a:rPr lang="pt-BR" dirty="0"/>
              <a:t>Na televisão, a imagem do candidato não será construída apenas pela mensagem verbal, mas também pelas demais linguagens envolvidas, como o enquadramento, o ritmo da edição, as luzes, os cortes, os efeitos sonoros e musicais...</a:t>
            </a:r>
          </a:p>
          <a:p>
            <a:r>
              <a:rPr lang="pt-BR" dirty="0"/>
              <a:t>A imagem captada pela câmara e que aparece na telinha pode ser apenas um registro frio, uma reprodução visual. </a:t>
            </a:r>
            <a:endParaRPr lang="pt-BR" dirty="0" smtClean="0"/>
          </a:p>
          <a:p>
            <a:r>
              <a:rPr lang="pt-BR" dirty="0" smtClean="0"/>
              <a:t>O </a:t>
            </a:r>
            <a:r>
              <a:rPr lang="pt-BR" dirty="0"/>
              <a:t>que lhe dá vida é a possibilidade de </a:t>
            </a:r>
            <a:r>
              <a:rPr lang="pt-BR" b="1" dirty="0"/>
              <a:t>representação simbólica </a:t>
            </a:r>
            <a:r>
              <a:rPr lang="pt-BR" dirty="0"/>
              <a:t>daquilo que se idealiza, ou </a:t>
            </a:r>
            <a:r>
              <a:rPr lang="pt-BR" dirty="0" smtClean="0"/>
              <a:t>seja</a:t>
            </a:r>
            <a:r>
              <a:rPr lang="pt-BR" dirty="0"/>
              <a:t>, da transmissão da imagem do candidato e da campanha. </a:t>
            </a:r>
            <a:endParaRPr lang="pt-BR" dirty="0" smtClean="0"/>
          </a:p>
          <a:p>
            <a:r>
              <a:rPr lang="pt-BR" dirty="0" smtClean="0"/>
              <a:t>Pelas </a:t>
            </a:r>
            <a:r>
              <a:rPr lang="pt-BR" dirty="0"/>
              <a:t>próprias características técnicas, o fundamental na realização de programas eleitorais é o profissionalismo da equipe, de modo a dar conta tanto dos aspectos técnicos − como escolha de equipamentos − quanto estéticos − como linguagem utilizada, cenografia, acústica, iluminação, figurino etc. 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7954" y="30261"/>
            <a:ext cx="2190750" cy="2085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6341151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35696" y="274638"/>
            <a:ext cx="6241504" cy="1143000"/>
          </a:xfrm>
        </p:spPr>
        <p:txBody>
          <a:bodyPr/>
          <a:lstStyle/>
          <a:p>
            <a:r>
              <a:rPr lang="pt-BR" b="1" dirty="0"/>
              <a:t>Vantagens do </a:t>
            </a:r>
            <a:r>
              <a:rPr lang="pt-BR" b="1" dirty="0" smtClean="0"/>
              <a:t>rádio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t-BR" dirty="0" smtClean="0"/>
              <a:t>Poderoso </a:t>
            </a:r>
            <a:r>
              <a:rPr lang="pt-BR" dirty="0"/>
              <a:t>veículo de comunicação em campanhas </a:t>
            </a:r>
            <a:r>
              <a:rPr lang="pt-BR" dirty="0" smtClean="0"/>
              <a:t>eleitorais: Segundo </a:t>
            </a:r>
            <a:r>
              <a:rPr lang="pt-BR" dirty="0"/>
              <a:t>a Associação Brasileira de Emissoras de Rádio e Televisão (Abert),o rádio </a:t>
            </a:r>
            <a:r>
              <a:rPr lang="pt-BR" dirty="0" smtClean="0"/>
              <a:t>está </a:t>
            </a:r>
            <a:r>
              <a:rPr lang="pt-BR" dirty="0"/>
              <a:t>presente em 88,1% dos domicílios do </a:t>
            </a:r>
            <a:r>
              <a:rPr lang="pt-BR" dirty="0" smtClean="0"/>
              <a:t>país (televisão: 97%).</a:t>
            </a:r>
            <a:endParaRPr lang="pt-BR" dirty="0"/>
          </a:p>
          <a:p>
            <a:r>
              <a:rPr lang="pt-BR" dirty="0" smtClean="0"/>
              <a:t>9,4 </a:t>
            </a:r>
            <a:r>
              <a:rPr lang="pt-BR" dirty="0"/>
              <a:t>mil emissoras de rádio em funcionamento, incluindo emissoras comerciais AM e FM e rádios </a:t>
            </a:r>
            <a:r>
              <a:rPr lang="pt-BR" dirty="0" smtClean="0"/>
              <a:t>comunitárias (mais </a:t>
            </a:r>
            <a:r>
              <a:rPr lang="pt-BR" dirty="0"/>
              <a:t>que o dobro do registrado há dez </a:t>
            </a:r>
            <a:r>
              <a:rPr lang="pt-BR" dirty="0" smtClean="0"/>
              <a:t>anos). SP e MG concentram os </a:t>
            </a:r>
            <a:r>
              <a:rPr lang="pt-BR" dirty="0"/>
              <a:t>maiores números de </a:t>
            </a:r>
            <a:r>
              <a:rPr lang="pt-BR" dirty="0" smtClean="0"/>
              <a:t>emissoras: </a:t>
            </a:r>
            <a:r>
              <a:rPr lang="pt-BR" dirty="0"/>
              <a:t>1,4 mil e 1,3 mil, respectivamente.</a:t>
            </a:r>
          </a:p>
          <a:p>
            <a:r>
              <a:rPr lang="pt-BR" b="1" dirty="0" smtClean="0"/>
              <a:t>Vantagens</a:t>
            </a:r>
            <a:r>
              <a:rPr lang="pt-BR" dirty="0" smtClean="0"/>
              <a:t>:</a:t>
            </a:r>
          </a:p>
          <a:p>
            <a:pPr lvl="1"/>
            <a:r>
              <a:rPr lang="pt-BR" dirty="0" smtClean="0"/>
              <a:t>É </a:t>
            </a:r>
            <a:r>
              <a:rPr lang="pt-BR" dirty="0"/>
              <a:t>som e só: trabalha com o imaginário das pessoas, por meio da música, das palavras e dos efeitos sonoros.</a:t>
            </a:r>
          </a:p>
          <a:p>
            <a:pPr lvl="1"/>
            <a:r>
              <a:rPr lang="pt-BR" dirty="0"/>
              <a:t>Tem grande audiência e abrangência: o ouvinte pode escutar rádio em qualquer lugar, enquanto dirige ou trabalha.</a:t>
            </a:r>
          </a:p>
          <a:p>
            <a:pPr lvl="1"/>
            <a:r>
              <a:rPr lang="pt-BR" dirty="0"/>
              <a:t>Chega aonde a TV não vai: o rádio é muitas vezes o único meio de comunicação em regiões onde não há energia elétrica.</a:t>
            </a:r>
          </a:p>
          <a:p>
            <a:pPr lvl="1"/>
            <a:r>
              <a:rPr lang="pt-BR" dirty="0"/>
              <a:t>Produção de alto nível custa 95% menos que TV: um programa de rádio pode fazer uma superprodução usando apenas efeitos sonoros, o que só seria possível na TV com uma produção milionária.</a:t>
            </a:r>
          </a:p>
          <a:p>
            <a:pPr lvl="1"/>
            <a:r>
              <a:rPr lang="pt-BR" dirty="0"/>
              <a:t>Rapidez na produção do programa</a:t>
            </a:r>
            <a:r>
              <a:rPr lang="pt-BR" dirty="0" smtClean="0"/>
              <a:t>.</a:t>
            </a:r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709313" cy="1671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9212967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Mídias digitais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2060848"/>
            <a:ext cx="7620000" cy="4339952"/>
          </a:xfrm>
        </p:spPr>
        <p:txBody>
          <a:bodyPr>
            <a:normAutofit fontScale="92500"/>
          </a:bodyPr>
          <a:lstStyle/>
          <a:p>
            <a:r>
              <a:rPr lang="pt-BR" dirty="0"/>
              <a:t>I</a:t>
            </a:r>
            <a:r>
              <a:rPr lang="pt-BR" dirty="0" smtClean="0"/>
              <a:t>mpacto </a:t>
            </a:r>
            <a:r>
              <a:rPr lang="pt-BR" dirty="0"/>
              <a:t>de novas tecnologias midiáticas no </a:t>
            </a:r>
            <a:r>
              <a:rPr lang="pt-BR" dirty="0" smtClean="0"/>
              <a:t>processo eleitoral: Kennedy x Nixon em 1960. Mas a tecnologia é dinâmica...</a:t>
            </a:r>
          </a:p>
          <a:p>
            <a:r>
              <a:rPr lang="pt-BR" dirty="0" smtClean="0"/>
              <a:t>Modelo antigo: </a:t>
            </a:r>
          </a:p>
          <a:p>
            <a:pPr lvl="1"/>
            <a:r>
              <a:rPr lang="pt-BR" dirty="0"/>
              <a:t>A grande mídia − o New York Times, o Washington Post, os serviços sem fio, as três grandes cadeias de televisão − era a principal fonte de informação para a maioria dos eleitores.</a:t>
            </a:r>
          </a:p>
          <a:p>
            <a:pPr lvl="1"/>
            <a:r>
              <a:rPr lang="pt-BR" dirty="0"/>
              <a:t>Os candidatos comunicam-se com seus eleitores por meio de anúncios na televisão.</a:t>
            </a:r>
          </a:p>
          <a:p>
            <a:pPr lvl="1"/>
            <a:r>
              <a:rPr lang="pt-BR" dirty="0"/>
              <a:t>Os candidatos participam de debates e discutem, como cavalheiros, sérias discussões de política internacional e temas domésticos.</a:t>
            </a:r>
          </a:p>
          <a:p>
            <a:pPr lvl="1"/>
            <a:r>
              <a:rPr lang="pt-BR" dirty="0"/>
              <a:t>A vida pessoal dos candidatos − infidelidade conjugal, uso de drogas ilícitas − e suas ações na juventude não foram pensadas para serem um assunto apropriado ou relevante para a cobertura midiática.</a:t>
            </a:r>
          </a:p>
          <a:p>
            <a:endParaRPr lang="pt-BR" dirty="0" smtClean="0"/>
          </a:p>
          <a:p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762750" y="0"/>
            <a:ext cx="2381250" cy="1914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913085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Campanhas nos EUA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dirty="0" smtClean="0"/>
              <a:t>2004</a:t>
            </a:r>
            <a:r>
              <a:rPr lang="pt-BR" dirty="0" smtClean="0"/>
              <a:t> : pré-candidato Howard Dean (Democratas), </a:t>
            </a:r>
            <a:r>
              <a:rPr lang="pt-BR" dirty="0"/>
              <a:t>em meados de 2003, </a:t>
            </a:r>
            <a:r>
              <a:rPr lang="pt-BR" dirty="0" smtClean="0"/>
              <a:t>já </a:t>
            </a:r>
            <a:r>
              <a:rPr lang="pt-BR" dirty="0"/>
              <a:t>arrecadara 7,6 milhões de dólares, a maior parte gerada por pequenas doações feitas por pessoas que o conheceram por meio de </a:t>
            </a:r>
            <a:r>
              <a:rPr lang="pt-BR" dirty="0" smtClean="0"/>
              <a:t>blogs.</a:t>
            </a:r>
          </a:p>
          <a:p>
            <a:r>
              <a:rPr lang="pt-BR" dirty="0" smtClean="0"/>
              <a:t>Outro “furo” na grande mídia por </a:t>
            </a:r>
            <a:r>
              <a:rPr lang="pt-BR" dirty="0"/>
              <a:t>um </a:t>
            </a:r>
            <a:r>
              <a:rPr lang="pt-BR" dirty="0" smtClean="0"/>
              <a:t>blog: nome do vice.</a:t>
            </a:r>
          </a:p>
          <a:p>
            <a:r>
              <a:rPr lang="pt-BR" b="1" dirty="0" smtClean="0"/>
              <a:t>2008</a:t>
            </a:r>
            <a:r>
              <a:rPr lang="pt-BR" dirty="0" smtClean="0"/>
              <a:t>: Eleição Barak Obama – mudança de paradigma.</a:t>
            </a:r>
          </a:p>
          <a:p>
            <a:r>
              <a:rPr lang="pt-BR" dirty="0" smtClean="0"/>
              <a:t>Desde então, </a:t>
            </a:r>
            <a:r>
              <a:rPr lang="pt-BR" dirty="0"/>
              <a:t>o mundo web está provocando uma grande mudança na forma de se fazer política.</a:t>
            </a:r>
            <a:endParaRPr lang="pt-BR" dirty="0" smtClean="0"/>
          </a:p>
          <a:p>
            <a:endParaRPr lang="pt-BR" dirty="0"/>
          </a:p>
          <a:p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907704" y="4558859"/>
            <a:ext cx="4104456" cy="23061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7397752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ência">
  <a:themeElements>
    <a:clrScheme name="Executivo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scritório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ência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324</TotalTime>
  <Words>2224</Words>
  <Application>Microsoft Office PowerPoint</Application>
  <PresentationFormat>Apresentação na tela (4:3)</PresentationFormat>
  <Paragraphs>147</Paragraphs>
  <Slides>16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16</vt:i4>
      </vt:variant>
    </vt:vector>
  </HeadingPairs>
  <TitlesOfParts>
    <vt:vector size="17" baseType="lpstr">
      <vt:lpstr>Adjacência</vt:lpstr>
      <vt:lpstr>Aula 6 Propaganda nos  meios de comunicação de massa</vt:lpstr>
      <vt:lpstr>A hora do show</vt:lpstr>
      <vt:lpstr>Problemas e desafios</vt:lpstr>
      <vt:lpstr>Legislação</vt:lpstr>
      <vt:lpstr>Horário Gratuito da  Propaganda Eleitoral</vt:lpstr>
      <vt:lpstr>Importância da TV</vt:lpstr>
      <vt:lpstr>Vantagens do rádio</vt:lpstr>
      <vt:lpstr>Mídias digitais</vt:lpstr>
      <vt:lpstr>Campanhas nos EUA</vt:lpstr>
      <vt:lpstr>Características da web</vt:lpstr>
      <vt:lpstr>Slide 11</vt:lpstr>
      <vt:lpstr>Slide 12</vt:lpstr>
      <vt:lpstr>Slide 13</vt:lpstr>
      <vt:lpstr>Propaganda x Jornalismo</vt:lpstr>
      <vt:lpstr>Slide 15</vt:lpstr>
      <vt:lpstr>Análises de campanhas eleitorais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Estratégias de Atuação Parlamentar</dc:title>
  <dc:creator>User</dc:creator>
  <cp:lastModifiedBy>ALESP</cp:lastModifiedBy>
  <cp:revision>46</cp:revision>
  <dcterms:created xsi:type="dcterms:W3CDTF">2013-10-05T12:16:06Z</dcterms:created>
  <dcterms:modified xsi:type="dcterms:W3CDTF">2014-05-12T16:42:22Z</dcterms:modified>
</cp:coreProperties>
</file>